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8" r:id="rId3"/>
    <p:sldId id="269" r:id="rId4"/>
    <p:sldId id="270" r:id="rId5"/>
    <p:sldId id="271" r:id="rId6"/>
    <p:sldId id="272" r:id="rId7"/>
    <p:sldId id="273" r:id="rId8"/>
    <p:sldId id="274" r:id="rId9"/>
    <p:sldId id="257" r:id="rId10"/>
    <p:sldId id="261" r:id="rId11"/>
    <p:sldId id="258" r:id="rId12"/>
    <p:sldId id="259" r:id="rId13"/>
    <p:sldId id="260" r:id="rId14"/>
    <p:sldId id="262" r:id="rId15"/>
    <p:sldId id="263" r:id="rId16"/>
    <p:sldId id="264" r:id="rId17"/>
    <p:sldId id="265" r:id="rId18"/>
    <p:sldId id="266" r:id="rId19"/>
    <p:sldId id="267"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94" y="-1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6713482-4B9E-4151-A4E2-50957E030C77}" type="datetimeFigureOut">
              <a:rPr lang="en-US" smtClean="0"/>
              <a:t>10/30/2013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17B8DDC-00F4-4637-BEF1-240021EAEFF4}"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13482-4B9E-4151-A4E2-50957E030C77}" type="datetimeFigureOut">
              <a:rPr lang="en-US" smtClean="0"/>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B8DDC-00F4-4637-BEF1-240021EAEFF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13482-4B9E-4151-A4E2-50957E030C77}" type="datetimeFigureOut">
              <a:rPr lang="en-US" smtClean="0"/>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B8DDC-00F4-4637-BEF1-240021EAEFF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713482-4B9E-4151-A4E2-50957E030C77}" type="datetimeFigureOut">
              <a:rPr lang="en-US" smtClean="0"/>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B8DDC-00F4-4637-BEF1-240021EAEFF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713482-4B9E-4151-A4E2-50957E030C77}" type="datetimeFigureOut">
              <a:rPr lang="en-US" smtClean="0"/>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7B8DDC-00F4-4637-BEF1-240021EAEFF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6713482-4B9E-4151-A4E2-50957E030C77}" type="datetimeFigureOut">
              <a:rPr lang="en-US" smtClean="0"/>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7B8DDC-00F4-4637-BEF1-240021EAEFF4}"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6713482-4B9E-4151-A4E2-50957E030C77}" type="datetimeFigureOut">
              <a:rPr lang="en-US" smtClean="0"/>
              <a:t>10/30/2013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7B8DDC-00F4-4637-BEF1-240021EAEFF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713482-4B9E-4151-A4E2-50957E030C77}" type="datetimeFigureOut">
              <a:rPr lang="en-US" smtClean="0"/>
              <a:t>10/30/2013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7B8DDC-00F4-4637-BEF1-240021EAEFF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713482-4B9E-4151-A4E2-50957E030C77}" type="datetimeFigureOut">
              <a:rPr lang="en-US" smtClean="0"/>
              <a:t>10/30/2013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7B8DDC-00F4-4637-BEF1-240021EAEFF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6713482-4B9E-4151-A4E2-50957E030C77}" type="datetimeFigureOut">
              <a:rPr lang="en-US" smtClean="0"/>
              <a:t>10/30/2013</a:t>
            </a:fld>
            <a:endParaRPr lang="en-US"/>
          </a:p>
        </p:txBody>
      </p:sp>
      <p:sp>
        <p:nvSpPr>
          <p:cNvPr id="7" name="Slide Number Placeholder 6"/>
          <p:cNvSpPr>
            <a:spLocks noGrp="1"/>
          </p:cNvSpPr>
          <p:nvPr>
            <p:ph type="sldNum" sz="quarter" idx="12"/>
          </p:nvPr>
        </p:nvSpPr>
        <p:spPr/>
        <p:txBody>
          <a:bodyPr/>
          <a:lstStyle/>
          <a:p>
            <a:fld id="{C17B8DDC-00F4-4637-BEF1-240021EAEFF4}"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13482-4B9E-4151-A4E2-50957E030C77}" type="datetimeFigureOut">
              <a:rPr lang="en-US" smtClean="0"/>
              <a:t>10/30/2013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C17B8DDC-00F4-4637-BEF1-240021EAEFF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6713482-4B9E-4151-A4E2-50957E030C77}" type="datetimeFigureOut">
              <a:rPr lang="en-US" smtClean="0"/>
              <a:t>10/30/2013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17B8DDC-00F4-4637-BEF1-240021EAEFF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expedia.com/carsearch?dagv=1&amp;subm=1&amp;fdrp=0&amp;styp=1&amp;locn=FCO&amp;date1=12/06/2013&amp;date2=12/20/2013&amp;vend=&amp;kind=1&amp;time1=1030AM&amp;time2=1030AM&amp;ttyp=2&amp;acop=2&amp;rdct=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expedia.com/carsearch?dagv=1&amp;subm=1&amp;fdrp=0&amp;styp=1&amp;locn=FCO&amp;date1=12/06/2013&amp;date2=12/20/2013&amp;vend=&amp;kind=1&amp;time1=1030AM&amp;time2=1030AM&amp;ttyp=2&amp;acop=2&amp;rdct=1" TargetMode="External"/><Relationship Id="rId2" Type="http://schemas.openxmlformats.org/officeDocument/2006/relationships/hyperlink" Target="http://www.expedia.com/Flight-Search-All?action=FlightSearchAll@searchFlights&amp;origref=www.expedia.com/Flight-Search-All&amp;inpFlightRouteType=2&amp;inpDepartureLocations=Atlanta,+GA+(ATL-All+Airports)&amp;inpArrivalLocations=Rome,+Italy+(ROM-All+Airports)&amp;inpDepartureDates=12/06/2013&amp;inpArrivalDates=12/20/2013&amp;inpAdultCounts=3&amp;inpChildCounts=0&amp;inpChildAges=-1&amp;inpChildAges=-1&amp;inpChildAges=-1&amp;inpChildAges=-1&amp;inpChildAges=-1&amp;inpInfants=2&amp;inpFlightAirlinePreference=&amp;inpFlightClass=3" TargetMode="External"/><Relationship Id="rId1" Type="http://schemas.openxmlformats.org/officeDocument/2006/relationships/slideLayout" Target="../slideLayouts/slideLayout2.xml"/><Relationship Id="rId4" Type="http://schemas.openxmlformats.org/officeDocument/2006/relationships/hyperlink" Target="http://www.expedia.com/Rome-Hotels-Barcelo-Aran-Mantegna.h1680767.Hotel-Information?chkin=12/06/2013&amp;chkout=12/20/2013&amp;rm1=a3&amp;hwrqCacheKey=41cd5b7a-212a-4a8d-a923-6a0c62a8abfaHWRQ1382542453615&amp;c=e3fdf00d-d796-4965-b0e3-cb2001f1660d&amp;"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viator.com/tours/Rome/Skip-the-Line-Ancient-Rome-and-Colosseum-Half-Day-Walking-Tour/d511-3731COLOSSEUM" TargetMode="External"/><Relationship Id="rId3" Type="http://schemas.openxmlformats.org/officeDocument/2006/relationships/hyperlink" Target="http://www.tripadvisor.com/Restaurant_Review-g187791-d2298454-Reviews-Osteria_del_Cavaliere-Rome_Lazio.html" TargetMode="External"/><Relationship Id="rId7" Type="http://schemas.openxmlformats.org/officeDocument/2006/relationships/hyperlink" Target="http://www.tripadvisor.com/Restaurant_Review-g187791-d3571857-Reviews-Baguetteria_del_Fico-Rome_Lazio.html" TargetMode="External"/><Relationship Id="rId2" Type="http://schemas.openxmlformats.org/officeDocument/2006/relationships/hyperlink" Target="http://www.tripadvisor.com/Restaurant_Review-g187791-d3570028-Reviews-Pinsere_Roma-Rome_Lazio.html" TargetMode="External"/><Relationship Id="rId1" Type="http://schemas.openxmlformats.org/officeDocument/2006/relationships/slideLayout" Target="../slideLayouts/slideLayout2.xml"/><Relationship Id="rId6" Type="http://schemas.openxmlformats.org/officeDocument/2006/relationships/hyperlink" Target="http://www.tripadvisor.com/Restaurant_Review-g187791-d1573090-Reviews-Osteria_Barberini-Rome_Lazio.html" TargetMode="External"/><Relationship Id="rId5" Type="http://schemas.openxmlformats.org/officeDocument/2006/relationships/hyperlink" Target="http://www.gogobot.com/caffe-della-pace-rome-restaurant" TargetMode="External"/><Relationship Id="rId4" Type="http://schemas.openxmlformats.org/officeDocument/2006/relationships/hyperlink" Target="http://goitaly.about.com/od/romeitaly/a/rome-december.htm" TargetMode="External"/><Relationship Id="rId9" Type="http://schemas.openxmlformats.org/officeDocument/2006/relationships/hyperlink" Target="http://www.elduenderistorante.it/coupon/"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tripadvisor.com/Restaurant_Review-g187791-d3844357-Reviews-L_Arena_del_Gelato-Rome_Lazio.html" TargetMode="External"/><Relationship Id="rId3" Type="http://schemas.openxmlformats.org/officeDocument/2006/relationships/hyperlink" Target="http://www.rome.info/vatican/castel-sant-angelo/" TargetMode="External"/><Relationship Id="rId7" Type="http://schemas.openxmlformats.org/officeDocument/2006/relationships/hyperlink" Target="http://www.tripadvisor.com/Restaurant_Review-g187791-d2084902-Reviews-Opulentia-Rome_Lazio.html" TargetMode="External"/><Relationship Id="rId2" Type="http://schemas.openxmlformats.org/officeDocument/2006/relationships/hyperlink" Target="http://www.tripadvisor.com/Restaurant_Review-g187791-d2184228-Reviews-I_Panizzeri-Rome_Lazio.html" TargetMode="External"/><Relationship Id="rId1" Type="http://schemas.openxmlformats.org/officeDocument/2006/relationships/slideLayout" Target="../slideLayouts/slideLayout2.xml"/><Relationship Id="rId6" Type="http://schemas.openxmlformats.org/officeDocument/2006/relationships/hyperlink" Target="http://www.viator.com/tours/Rome/Rome-Walking-Tour-and-Cooking-Class/d511-5034WALKFOOD" TargetMode="External"/><Relationship Id="rId5" Type="http://schemas.openxmlformats.org/officeDocument/2006/relationships/hyperlink" Target="http://travel.cnn.com/rome-brunch-spots-775181" TargetMode="External"/><Relationship Id="rId4" Type="http://schemas.openxmlformats.org/officeDocument/2006/relationships/hyperlink" Target="http://www.tripadvisor.com/Restaurant_Review-g187791-d1381800-Reviews-Ad_Hoc-Rome_Lazio.html" TargetMode="External"/><Relationship Id="rId9" Type="http://schemas.openxmlformats.org/officeDocument/2006/relationships/hyperlink" Target="http://www.viator.com/tours/Rome/Imperial-Rome-Gladiator-Show-and-Dinner/d511-2466GLADPERFORM"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viator.com/tours/Rome/Rome-Shopping-Tour-Castel-Romano-Designer-Outlet/d511-2872CASTEL" TargetMode="External"/><Relationship Id="rId2" Type="http://schemas.openxmlformats.org/officeDocument/2006/relationships/hyperlink" Target="http://travel.cnn.com/rome-brunch-spots-775181" TargetMode="External"/><Relationship Id="rId1" Type="http://schemas.openxmlformats.org/officeDocument/2006/relationships/slideLayout" Target="../slideLayouts/slideLayout2.xml"/><Relationship Id="rId5" Type="http://schemas.openxmlformats.org/officeDocument/2006/relationships/hyperlink" Target="http://www.tripadvisor.com/Restaurant_Review-g187791-d782368-Reviews-La_Taverna_dei_Fori_Imperiali-Rome_Lazio.html" TargetMode="External"/><Relationship Id="rId4" Type="http://schemas.openxmlformats.org/officeDocument/2006/relationships/hyperlink" Target="http://www.tripadvisor.com/Restaurant_Review-g187791-d1187387-Reviews-Ai_Tre_Scalini_Bottiglieria_dal_1895-Rome_Lazio.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mooklet.i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Dream Vacation Project</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73482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 Rental</a:t>
            </a:r>
            <a:endParaRPr lang="en-US" dirty="0"/>
          </a:p>
        </p:txBody>
      </p:sp>
      <p:sp>
        <p:nvSpPr>
          <p:cNvPr id="3" name="Content Placeholder 2"/>
          <p:cNvSpPr>
            <a:spLocks noGrp="1"/>
          </p:cNvSpPr>
          <p:nvPr>
            <p:ph idx="1"/>
          </p:nvPr>
        </p:nvSpPr>
        <p:spPr/>
        <p:txBody>
          <a:bodyPr/>
          <a:lstStyle/>
          <a:p>
            <a:r>
              <a:rPr lang="en-US" dirty="0" smtClean="0"/>
              <a:t>$30 USD per day</a:t>
            </a:r>
          </a:p>
          <a:p>
            <a:pPr lvl="1"/>
            <a:r>
              <a:rPr lang="en-US" dirty="0"/>
              <a:t>7</a:t>
            </a:r>
            <a:r>
              <a:rPr lang="en-US" dirty="0" smtClean="0"/>
              <a:t> days</a:t>
            </a:r>
          </a:p>
          <a:p>
            <a:pPr lvl="1"/>
            <a:r>
              <a:rPr lang="en-US" dirty="0" smtClean="0"/>
              <a:t>$210 </a:t>
            </a:r>
            <a:r>
              <a:rPr lang="en-US" dirty="0" smtClean="0"/>
              <a:t>total</a:t>
            </a:r>
            <a:endParaRPr lang="en-US" dirty="0" smtClean="0">
              <a:hlinkClick r:id="rId2"/>
            </a:endParaRPr>
          </a:p>
        </p:txBody>
      </p:sp>
    </p:spTree>
    <p:extLst>
      <p:ext uri="{BB962C8B-B14F-4D97-AF65-F5344CB8AC3E}">
        <p14:creationId xmlns:p14="http://schemas.microsoft.com/office/powerpoint/2010/main" val="3596240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Hotel</a:t>
            </a:r>
            <a:endParaRPr lang="en-US" dirty="0"/>
          </a:p>
        </p:txBody>
      </p:sp>
      <p:sp>
        <p:nvSpPr>
          <p:cNvPr id="3" name="Content Placeholder 2"/>
          <p:cNvSpPr>
            <a:spLocks noGrp="1"/>
          </p:cNvSpPr>
          <p:nvPr>
            <p:ph idx="1"/>
          </p:nvPr>
        </p:nvSpPr>
        <p:spPr/>
        <p:txBody>
          <a:bodyPr>
            <a:normAutofit/>
          </a:bodyPr>
          <a:lstStyle/>
          <a:p>
            <a:r>
              <a:rPr lang="en-US" dirty="0" smtClean="0"/>
              <a:t> </a:t>
            </a:r>
            <a:r>
              <a:rPr lang="en-US" dirty="0" err="1"/>
              <a:t>Barcelo</a:t>
            </a:r>
            <a:r>
              <a:rPr lang="en-US" dirty="0"/>
              <a:t> </a:t>
            </a:r>
            <a:r>
              <a:rPr lang="en-US" dirty="0" err="1"/>
              <a:t>Aran</a:t>
            </a:r>
            <a:r>
              <a:rPr lang="en-US" dirty="0"/>
              <a:t> </a:t>
            </a:r>
            <a:r>
              <a:rPr lang="en-US" dirty="0" smtClean="0"/>
              <a:t>Mantegna</a:t>
            </a:r>
          </a:p>
          <a:p>
            <a:pPr lvl="1"/>
            <a:r>
              <a:rPr lang="en-US" dirty="0" smtClean="0"/>
              <a:t>$125 a night</a:t>
            </a:r>
          </a:p>
          <a:p>
            <a:pPr lvl="1"/>
            <a:r>
              <a:rPr lang="en-US" dirty="0" smtClean="0"/>
              <a:t>7 nights</a:t>
            </a:r>
          </a:p>
          <a:p>
            <a:pPr lvl="1"/>
            <a:r>
              <a:rPr lang="en-US" dirty="0" smtClean="0"/>
              <a:t>$875 </a:t>
            </a:r>
            <a:r>
              <a:rPr lang="en-US" dirty="0" smtClean="0"/>
              <a:t>total</a:t>
            </a:r>
            <a:endParaRPr lang="en-US" dirty="0" smtClean="0"/>
          </a:p>
        </p:txBody>
      </p:sp>
    </p:spTree>
    <p:extLst>
      <p:ext uri="{BB962C8B-B14F-4D97-AF65-F5344CB8AC3E}">
        <p14:creationId xmlns:p14="http://schemas.microsoft.com/office/powerpoint/2010/main" val="1461957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December 6</a:t>
            </a:r>
            <a:r>
              <a:rPr lang="en-US" baseline="30000" dirty="0" smtClean="0"/>
              <a:t>th</a:t>
            </a:r>
            <a:r>
              <a:rPr lang="en-US" dirty="0" smtClean="0"/>
              <a:t>: check into hotel, go to dinner at </a:t>
            </a:r>
            <a:r>
              <a:rPr lang="en-US" dirty="0" err="1" smtClean="0"/>
              <a:t>Pinsere</a:t>
            </a:r>
            <a:r>
              <a:rPr lang="en-US" dirty="0" smtClean="0"/>
              <a:t> Roma in Rome, average $10 USD per entrée</a:t>
            </a:r>
          </a:p>
          <a:p>
            <a:r>
              <a:rPr lang="en-US" dirty="0" smtClean="0"/>
              <a:t>December </a:t>
            </a:r>
            <a:r>
              <a:rPr lang="en-US" dirty="0" smtClean="0"/>
              <a:t>7</a:t>
            </a:r>
            <a:r>
              <a:rPr lang="en-US" baseline="30000" dirty="0" smtClean="0"/>
              <a:t>th</a:t>
            </a:r>
            <a:r>
              <a:rPr lang="en-US" dirty="0" smtClean="0"/>
              <a:t>: </a:t>
            </a:r>
          </a:p>
          <a:p>
            <a:pPr lvl="1"/>
            <a:r>
              <a:rPr lang="en-US" dirty="0" smtClean="0"/>
              <a:t>Breakfast at </a:t>
            </a:r>
            <a:r>
              <a:rPr lang="en-US" dirty="0" err="1"/>
              <a:t>Osteria</a:t>
            </a:r>
            <a:r>
              <a:rPr lang="en-US" dirty="0"/>
              <a:t> del </a:t>
            </a:r>
            <a:r>
              <a:rPr lang="en-US" dirty="0" err="1" smtClean="0"/>
              <a:t>Cavaliere</a:t>
            </a:r>
            <a:r>
              <a:rPr lang="en-US" dirty="0" smtClean="0"/>
              <a:t>, average $20 per entrée</a:t>
            </a:r>
          </a:p>
          <a:p>
            <a:pPr lvl="1"/>
            <a:r>
              <a:rPr lang="en-US" dirty="0" smtClean="0"/>
              <a:t>Visit </a:t>
            </a:r>
            <a:r>
              <a:rPr lang="en-US" dirty="0" smtClean="0"/>
              <a:t>the Piazza </a:t>
            </a:r>
            <a:r>
              <a:rPr lang="en-US" dirty="0" err="1" smtClean="0"/>
              <a:t>Navona</a:t>
            </a:r>
            <a:r>
              <a:rPr lang="en-US" dirty="0" smtClean="0"/>
              <a:t> for the Christmas festival with booths of homemade goods and crafts</a:t>
            </a:r>
          </a:p>
          <a:p>
            <a:pPr lvl="1"/>
            <a:r>
              <a:rPr lang="en-US" dirty="0" smtClean="0"/>
              <a:t>Lunch </a:t>
            </a:r>
            <a:r>
              <a:rPr lang="en-US" dirty="0" smtClean="0"/>
              <a:t>at </a:t>
            </a:r>
            <a:r>
              <a:rPr lang="en-US" dirty="0" err="1"/>
              <a:t>Caffè</a:t>
            </a:r>
            <a:r>
              <a:rPr lang="en-US" dirty="0"/>
              <a:t> </a:t>
            </a:r>
            <a:r>
              <a:rPr lang="en-US" dirty="0" err="1"/>
              <a:t>della</a:t>
            </a:r>
            <a:r>
              <a:rPr lang="en-US" dirty="0"/>
              <a:t> </a:t>
            </a:r>
            <a:r>
              <a:rPr lang="en-US" dirty="0" smtClean="0"/>
              <a:t>Pace, just off the square, average $15 per entree</a:t>
            </a:r>
          </a:p>
          <a:p>
            <a:pPr lvl="1"/>
            <a:r>
              <a:rPr lang="en-US" dirty="0" smtClean="0"/>
              <a:t>Spend </a:t>
            </a:r>
            <a:r>
              <a:rPr lang="en-US" dirty="0" smtClean="0"/>
              <a:t>remainder of the day at festival and touring the Piazza </a:t>
            </a:r>
            <a:r>
              <a:rPr lang="en-US" dirty="0" err="1" smtClean="0"/>
              <a:t>Navona</a:t>
            </a:r>
            <a:endParaRPr lang="en-US" dirty="0" smtClean="0"/>
          </a:p>
          <a:p>
            <a:pPr lvl="1"/>
            <a:r>
              <a:rPr lang="en-US" dirty="0" smtClean="0"/>
              <a:t>Dinner at </a:t>
            </a:r>
            <a:r>
              <a:rPr lang="en-US" dirty="0" err="1"/>
              <a:t>Osteria</a:t>
            </a:r>
            <a:r>
              <a:rPr lang="en-US" dirty="0"/>
              <a:t> </a:t>
            </a:r>
            <a:r>
              <a:rPr lang="en-US" dirty="0" err="1" smtClean="0"/>
              <a:t>Barberini</a:t>
            </a:r>
            <a:r>
              <a:rPr lang="en-US" dirty="0" smtClean="0"/>
              <a:t>, average $25 per entrée</a:t>
            </a:r>
          </a:p>
          <a:p>
            <a:pPr lvl="1"/>
            <a:endParaRPr lang="en-US" dirty="0"/>
          </a:p>
        </p:txBody>
      </p:sp>
    </p:spTree>
    <p:extLst>
      <p:ext uri="{BB962C8B-B14F-4D97-AF65-F5344CB8AC3E}">
        <p14:creationId xmlns:p14="http://schemas.microsoft.com/office/powerpoint/2010/main" val="2300264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Activities</a:t>
            </a:r>
            <a:endParaRPr lang="en-US" dirty="0"/>
          </a:p>
        </p:txBody>
      </p:sp>
      <p:sp>
        <p:nvSpPr>
          <p:cNvPr id="3" name="Content Placeholder 2"/>
          <p:cNvSpPr>
            <a:spLocks noGrp="1"/>
          </p:cNvSpPr>
          <p:nvPr>
            <p:ph idx="1"/>
          </p:nvPr>
        </p:nvSpPr>
        <p:spPr/>
        <p:txBody>
          <a:bodyPr>
            <a:normAutofit/>
          </a:bodyPr>
          <a:lstStyle/>
          <a:p>
            <a:r>
              <a:rPr lang="en-US" dirty="0" smtClean="0"/>
              <a:t>December 8</a:t>
            </a:r>
            <a:r>
              <a:rPr lang="en-US" baseline="30000" dirty="0" smtClean="0"/>
              <a:t>th</a:t>
            </a:r>
            <a:r>
              <a:rPr lang="en-US" dirty="0" smtClean="0"/>
              <a:t>:</a:t>
            </a:r>
          </a:p>
          <a:p>
            <a:pPr lvl="1"/>
            <a:r>
              <a:rPr lang="en-US" dirty="0" smtClean="0"/>
              <a:t>Brunch at </a:t>
            </a:r>
            <a:r>
              <a:rPr lang="en-US" dirty="0" err="1" smtClean="0"/>
              <a:t>Baguetteria</a:t>
            </a:r>
            <a:r>
              <a:rPr lang="en-US" dirty="0" smtClean="0"/>
              <a:t> del Fico, average $15 per entrée</a:t>
            </a:r>
          </a:p>
          <a:p>
            <a:pPr lvl="1"/>
            <a:r>
              <a:rPr lang="en-US" dirty="0" smtClean="0"/>
              <a:t>Ancient </a:t>
            </a:r>
            <a:r>
              <a:rPr lang="en-US" dirty="0" smtClean="0"/>
              <a:t>Rome and Coliseum Walking Tour, $57 USD per </a:t>
            </a:r>
            <a:r>
              <a:rPr lang="en-US" dirty="0" smtClean="0"/>
              <a:t>person</a:t>
            </a:r>
            <a:endParaRPr lang="en-US" dirty="0" smtClean="0"/>
          </a:p>
          <a:p>
            <a:pPr lvl="1"/>
            <a:r>
              <a:rPr lang="en-US" dirty="0" smtClean="0"/>
              <a:t>Dinner at El </a:t>
            </a:r>
            <a:r>
              <a:rPr lang="en-US" dirty="0" err="1" smtClean="0"/>
              <a:t>Duende</a:t>
            </a:r>
            <a:r>
              <a:rPr lang="en-US" dirty="0" smtClean="0"/>
              <a:t>, dinner for 2 coupon $68.81 </a:t>
            </a:r>
            <a:r>
              <a:rPr lang="en-US" dirty="0" smtClean="0"/>
              <a:t>USD</a:t>
            </a:r>
            <a:endParaRPr lang="en-US" dirty="0" smtClean="0"/>
          </a:p>
        </p:txBody>
      </p:sp>
    </p:spTree>
    <p:extLst>
      <p:ext uri="{BB962C8B-B14F-4D97-AF65-F5344CB8AC3E}">
        <p14:creationId xmlns:p14="http://schemas.microsoft.com/office/powerpoint/2010/main" val="8385999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 </a:t>
            </a:r>
            <a:endParaRPr lang="en-US" dirty="0"/>
          </a:p>
        </p:txBody>
      </p:sp>
      <p:sp>
        <p:nvSpPr>
          <p:cNvPr id="3" name="Content Placeholder 2"/>
          <p:cNvSpPr>
            <a:spLocks noGrp="1"/>
          </p:cNvSpPr>
          <p:nvPr>
            <p:ph idx="1"/>
          </p:nvPr>
        </p:nvSpPr>
        <p:spPr/>
        <p:txBody>
          <a:bodyPr>
            <a:normAutofit/>
          </a:bodyPr>
          <a:lstStyle/>
          <a:p>
            <a:r>
              <a:rPr lang="en-US" dirty="0" smtClean="0"/>
              <a:t>December 9</a:t>
            </a:r>
            <a:r>
              <a:rPr lang="en-US" baseline="30000" dirty="0" smtClean="0"/>
              <a:t>th</a:t>
            </a:r>
            <a:r>
              <a:rPr lang="en-US" dirty="0" smtClean="0"/>
              <a:t>:</a:t>
            </a:r>
          </a:p>
          <a:p>
            <a:pPr lvl="1"/>
            <a:r>
              <a:rPr lang="en-US" dirty="0" smtClean="0"/>
              <a:t>Brunch: I </a:t>
            </a:r>
            <a:r>
              <a:rPr lang="en-US" dirty="0" err="1" smtClean="0"/>
              <a:t>Panizzeri</a:t>
            </a:r>
            <a:r>
              <a:rPr lang="en-US" dirty="0" smtClean="0"/>
              <a:t>, average $10 per entrée</a:t>
            </a:r>
          </a:p>
          <a:p>
            <a:pPr lvl="1"/>
            <a:r>
              <a:rPr lang="en-US" dirty="0" smtClean="0"/>
              <a:t>Visit </a:t>
            </a:r>
            <a:r>
              <a:rPr lang="en-US" dirty="0" smtClean="0"/>
              <a:t>Castel </a:t>
            </a:r>
            <a:r>
              <a:rPr lang="en-US" dirty="0" err="1" smtClean="0"/>
              <a:t>Sant</a:t>
            </a:r>
            <a:r>
              <a:rPr lang="en-US" dirty="0" smtClean="0"/>
              <a:t> Angelo, admission $11 USD </a:t>
            </a:r>
          </a:p>
          <a:p>
            <a:pPr lvl="1"/>
            <a:r>
              <a:rPr lang="en-US" dirty="0" smtClean="0"/>
              <a:t>Dinner</a:t>
            </a:r>
            <a:r>
              <a:rPr lang="en-US" dirty="0" smtClean="0"/>
              <a:t>: Ad Hoc, average $68 USD per entrée</a:t>
            </a:r>
          </a:p>
          <a:p>
            <a:pPr lvl="1"/>
            <a:endParaRPr lang="en-US" dirty="0"/>
          </a:p>
        </p:txBody>
      </p:sp>
    </p:spTree>
    <p:extLst>
      <p:ext uri="{BB962C8B-B14F-4D97-AF65-F5344CB8AC3E}">
        <p14:creationId xmlns:p14="http://schemas.microsoft.com/office/powerpoint/2010/main" val="1857179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Activities</a:t>
            </a:r>
            <a:endParaRPr lang="en-US" dirty="0"/>
          </a:p>
        </p:txBody>
      </p:sp>
      <p:sp>
        <p:nvSpPr>
          <p:cNvPr id="3" name="Content Placeholder 2"/>
          <p:cNvSpPr>
            <a:spLocks noGrp="1"/>
          </p:cNvSpPr>
          <p:nvPr>
            <p:ph idx="1"/>
          </p:nvPr>
        </p:nvSpPr>
        <p:spPr/>
        <p:txBody>
          <a:bodyPr>
            <a:normAutofit/>
          </a:bodyPr>
          <a:lstStyle/>
          <a:p>
            <a:r>
              <a:rPr lang="en-US" dirty="0" smtClean="0"/>
              <a:t>December 10</a:t>
            </a:r>
            <a:r>
              <a:rPr lang="en-US" baseline="30000" dirty="0" smtClean="0"/>
              <a:t>th</a:t>
            </a:r>
            <a:r>
              <a:rPr lang="en-US" dirty="0" smtClean="0"/>
              <a:t>:</a:t>
            </a:r>
          </a:p>
          <a:p>
            <a:pPr lvl="1"/>
            <a:r>
              <a:rPr lang="en-US" dirty="0" smtClean="0"/>
              <a:t>Breakfast: Bakery House, average $11 per entrée</a:t>
            </a:r>
          </a:p>
          <a:p>
            <a:pPr lvl="1"/>
            <a:r>
              <a:rPr lang="en-US" dirty="0" smtClean="0"/>
              <a:t>Walking </a:t>
            </a:r>
            <a:r>
              <a:rPr lang="en-US" dirty="0" smtClean="0"/>
              <a:t>Tour of Rome and Cooking Class, $93 USD per person</a:t>
            </a:r>
          </a:p>
          <a:p>
            <a:pPr lvl="1"/>
            <a:r>
              <a:rPr lang="en-US" dirty="0" smtClean="0"/>
              <a:t>Dinner</a:t>
            </a:r>
            <a:r>
              <a:rPr lang="en-US" dirty="0" smtClean="0"/>
              <a:t>: </a:t>
            </a:r>
            <a:r>
              <a:rPr lang="en-US" dirty="0" err="1" smtClean="0"/>
              <a:t>Opulentia</a:t>
            </a:r>
            <a:r>
              <a:rPr lang="en-US" dirty="0" smtClean="0"/>
              <a:t>, average $8 per </a:t>
            </a:r>
            <a:r>
              <a:rPr lang="en-US" dirty="0" smtClean="0"/>
              <a:t>entrée</a:t>
            </a:r>
            <a:endParaRPr lang="en-US" dirty="0" smtClean="0"/>
          </a:p>
        </p:txBody>
      </p:sp>
    </p:spTree>
    <p:extLst>
      <p:ext uri="{BB962C8B-B14F-4D97-AF65-F5344CB8AC3E}">
        <p14:creationId xmlns:p14="http://schemas.microsoft.com/office/powerpoint/2010/main" val="1809572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a:t>
            </a:r>
            <a:endParaRPr lang="en-US" dirty="0"/>
          </a:p>
        </p:txBody>
      </p:sp>
      <p:sp>
        <p:nvSpPr>
          <p:cNvPr id="3" name="Content Placeholder 2"/>
          <p:cNvSpPr>
            <a:spLocks noGrp="1"/>
          </p:cNvSpPr>
          <p:nvPr>
            <p:ph idx="1"/>
          </p:nvPr>
        </p:nvSpPr>
        <p:spPr/>
        <p:txBody>
          <a:bodyPr>
            <a:normAutofit/>
          </a:bodyPr>
          <a:lstStyle/>
          <a:p>
            <a:r>
              <a:rPr lang="en-US" dirty="0" smtClean="0"/>
              <a:t>December 11</a:t>
            </a:r>
            <a:r>
              <a:rPr lang="en-US" baseline="30000" dirty="0" smtClean="0"/>
              <a:t>th</a:t>
            </a:r>
            <a:r>
              <a:rPr lang="en-US" dirty="0" smtClean="0"/>
              <a:t>:</a:t>
            </a:r>
          </a:p>
          <a:p>
            <a:pPr lvl="1"/>
            <a:r>
              <a:rPr lang="en-US" dirty="0" smtClean="0"/>
              <a:t>Brunch at Rec23, $20 USD per person</a:t>
            </a:r>
          </a:p>
          <a:p>
            <a:pPr lvl="1"/>
            <a:r>
              <a:rPr lang="en-US" dirty="0" smtClean="0"/>
              <a:t>Gelato</a:t>
            </a:r>
            <a:r>
              <a:rPr lang="en-US" dirty="0" smtClean="0"/>
              <a:t>: </a:t>
            </a:r>
            <a:r>
              <a:rPr lang="en-US" dirty="0" err="1" smtClean="0"/>
              <a:t>L’Arena</a:t>
            </a:r>
            <a:r>
              <a:rPr lang="en-US" dirty="0" smtClean="0"/>
              <a:t> del Gelato, average $5 USD per person</a:t>
            </a:r>
          </a:p>
          <a:p>
            <a:pPr lvl="1"/>
            <a:r>
              <a:rPr lang="en-US" dirty="0" smtClean="0"/>
              <a:t>Dinner</a:t>
            </a:r>
            <a:r>
              <a:rPr lang="en-US" dirty="0" smtClean="0"/>
              <a:t>: </a:t>
            </a:r>
            <a:r>
              <a:rPr lang="en-US" dirty="0"/>
              <a:t>Imperial Rome Gladiator Show and </a:t>
            </a:r>
            <a:r>
              <a:rPr lang="en-US" dirty="0" smtClean="0"/>
              <a:t>Dinner, $67 USD per person</a:t>
            </a:r>
          </a:p>
          <a:p>
            <a:pPr lvl="1"/>
            <a:endParaRPr lang="en-US" dirty="0" smtClean="0"/>
          </a:p>
          <a:p>
            <a:pPr lvl="1"/>
            <a:endParaRPr lang="en-US" dirty="0"/>
          </a:p>
        </p:txBody>
      </p:sp>
    </p:spTree>
    <p:extLst>
      <p:ext uri="{BB962C8B-B14F-4D97-AF65-F5344CB8AC3E}">
        <p14:creationId xmlns:p14="http://schemas.microsoft.com/office/powerpoint/2010/main" val="824658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a:t>
            </a:r>
            <a:endParaRPr lang="en-US" dirty="0"/>
          </a:p>
        </p:txBody>
      </p:sp>
      <p:sp>
        <p:nvSpPr>
          <p:cNvPr id="3" name="Content Placeholder 2"/>
          <p:cNvSpPr>
            <a:spLocks noGrp="1"/>
          </p:cNvSpPr>
          <p:nvPr>
            <p:ph idx="1"/>
          </p:nvPr>
        </p:nvSpPr>
        <p:spPr/>
        <p:txBody>
          <a:bodyPr>
            <a:normAutofit/>
          </a:bodyPr>
          <a:lstStyle/>
          <a:p>
            <a:r>
              <a:rPr lang="en-US" dirty="0" smtClean="0"/>
              <a:t>December 12</a:t>
            </a:r>
            <a:r>
              <a:rPr lang="en-US" baseline="30000" dirty="0" smtClean="0"/>
              <a:t>th</a:t>
            </a:r>
            <a:r>
              <a:rPr lang="en-US" dirty="0" smtClean="0"/>
              <a:t>:</a:t>
            </a:r>
          </a:p>
          <a:p>
            <a:pPr lvl="1"/>
            <a:r>
              <a:rPr lang="en-US" dirty="0" smtClean="0"/>
              <a:t>Breakfast: 'Gusto </a:t>
            </a:r>
            <a:r>
              <a:rPr lang="en-US" dirty="0" err="1" smtClean="0"/>
              <a:t>Caffè</a:t>
            </a:r>
            <a:r>
              <a:rPr lang="en-US" dirty="0" smtClean="0"/>
              <a:t>, $20 USD per person</a:t>
            </a:r>
          </a:p>
          <a:p>
            <a:pPr lvl="1"/>
            <a:r>
              <a:rPr lang="en-US" dirty="0" smtClean="0"/>
              <a:t>Rome </a:t>
            </a:r>
            <a:r>
              <a:rPr lang="en-US" dirty="0" smtClean="0"/>
              <a:t>Shopping Tour, $19 USD per person</a:t>
            </a:r>
          </a:p>
          <a:p>
            <a:pPr lvl="1"/>
            <a:r>
              <a:rPr lang="en-US" dirty="0" smtClean="0"/>
              <a:t>Lunch</a:t>
            </a:r>
            <a:r>
              <a:rPr lang="en-US" dirty="0" smtClean="0"/>
              <a:t>: </a:t>
            </a:r>
            <a:r>
              <a:rPr lang="it-IT" dirty="0"/>
              <a:t>Ai Tre Scalini - Bottiglieria dal </a:t>
            </a:r>
            <a:r>
              <a:rPr lang="it-IT" dirty="0" smtClean="0"/>
              <a:t>1895, $18 USD per entree</a:t>
            </a:r>
          </a:p>
          <a:p>
            <a:pPr lvl="1"/>
            <a:r>
              <a:rPr lang="en-US" dirty="0" smtClean="0"/>
              <a:t>Dinner</a:t>
            </a:r>
            <a:r>
              <a:rPr lang="en-US" dirty="0" smtClean="0"/>
              <a:t>: </a:t>
            </a:r>
            <a:r>
              <a:rPr lang="it-IT" dirty="0" smtClean="0"/>
              <a:t>La </a:t>
            </a:r>
            <a:r>
              <a:rPr lang="it-IT" dirty="0"/>
              <a:t>Taverna dei Fori </a:t>
            </a:r>
            <a:r>
              <a:rPr lang="it-IT" dirty="0" smtClean="0"/>
              <a:t>Imperiali, average $20 USD per </a:t>
            </a:r>
            <a:r>
              <a:rPr lang="it-IT" dirty="0" smtClean="0"/>
              <a:t>entree</a:t>
            </a:r>
            <a:endParaRPr lang="it-IT" dirty="0" smtClean="0"/>
          </a:p>
        </p:txBody>
      </p:sp>
    </p:spTree>
    <p:extLst>
      <p:ext uri="{BB962C8B-B14F-4D97-AF65-F5344CB8AC3E}">
        <p14:creationId xmlns:p14="http://schemas.microsoft.com/office/powerpoint/2010/main" val="1725447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a:t>
            </a:r>
            <a:endParaRPr lang="en-US" dirty="0"/>
          </a:p>
        </p:txBody>
      </p:sp>
      <p:sp>
        <p:nvSpPr>
          <p:cNvPr id="3" name="Content Placeholder 2"/>
          <p:cNvSpPr>
            <a:spLocks noGrp="1"/>
          </p:cNvSpPr>
          <p:nvPr>
            <p:ph idx="1"/>
          </p:nvPr>
        </p:nvSpPr>
        <p:spPr/>
        <p:txBody>
          <a:bodyPr/>
          <a:lstStyle/>
          <a:p>
            <a:r>
              <a:rPr lang="en-US" dirty="0" smtClean="0"/>
              <a:t>December 13</a:t>
            </a:r>
            <a:r>
              <a:rPr lang="en-US" baseline="30000" dirty="0" smtClean="0"/>
              <a:t>th</a:t>
            </a:r>
            <a:r>
              <a:rPr lang="en-US" dirty="0" smtClean="0"/>
              <a:t>:</a:t>
            </a:r>
          </a:p>
          <a:p>
            <a:pPr lvl="1"/>
            <a:r>
              <a:rPr lang="en-US" dirty="0" smtClean="0"/>
              <a:t>Breakfast: </a:t>
            </a:r>
            <a:r>
              <a:rPr lang="en-US" dirty="0" err="1" smtClean="0"/>
              <a:t>Zoc</a:t>
            </a:r>
            <a:r>
              <a:rPr lang="en-US" dirty="0" smtClean="0"/>
              <a:t>, $40 USD per person</a:t>
            </a:r>
          </a:p>
          <a:p>
            <a:pPr lvl="1"/>
            <a:r>
              <a:rPr lang="en-US" dirty="0" smtClean="0"/>
              <a:t>Flight </a:t>
            </a:r>
            <a:r>
              <a:rPr lang="en-US" dirty="0" smtClean="0"/>
              <a:t>back home</a:t>
            </a:r>
            <a:endParaRPr lang="en-US" dirty="0"/>
          </a:p>
        </p:txBody>
      </p:sp>
    </p:spTree>
    <p:extLst>
      <p:ext uri="{BB962C8B-B14F-4D97-AF65-F5344CB8AC3E}">
        <p14:creationId xmlns:p14="http://schemas.microsoft.com/office/powerpoint/2010/main" val="2843716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Amount Spent</a:t>
            </a:r>
            <a:endParaRPr lang="en-US" dirty="0"/>
          </a:p>
        </p:txBody>
      </p:sp>
      <p:sp>
        <p:nvSpPr>
          <p:cNvPr id="3" name="Content Placeholder 2"/>
          <p:cNvSpPr>
            <a:spLocks noGrp="1"/>
          </p:cNvSpPr>
          <p:nvPr>
            <p:ph idx="1"/>
          </p:nvPr>
        </p:nvSpPr>
        <p:spPr/>
        <p:txBody>
          <a:bodyPr/>
          <a:lstStyle/>
          <a:p>
            <a:r>
              <a:rPr lang="en-US" dirty="0" smtClean="0"/>
              <a:t>Flight: $1,115.40 per person, x3=$3,346.20</a:t>
            </a:r>
          </a:p>
          <a:p>
            <a:r>
              <a:rPr lang="en-US" dirty="0" smtClean="0"/>
              <a:t>Car: $210</a:t>
            </a:r>
          </a:p>
          <a:p>
            <a:r>
              <a:rPr lang="en-US" dirty="0" smtClean="0"/>
              <a:t>Hotel: $875</a:t>
            </a:r>
          </a:p>
          <a:p>
            <a:r>
              <a:rPr lang="en-US" dirty="0" smtClean="0"/>
              <a:t>Meals: $407 per person, x3=$1,221</a:t>
            </a:r>
          </a:p>
          <a:p>
            <a:r>
              <a:rPr lang="en-US" dirty="0" smtClean="0"/>
              <a:t>Activities: $108+$100 spending money per person, x3=$624</a:t>
            </a:r>
          </a:p>
          <a:p>
            <a:r>
              <a:rPr lang="en-US" dirty="0" smtClean="0"/>
              <a:t>Total: $6,276.20</a:t>
            </a:r>
            <a:endParaRPr lang="en-US" dirty="0"/>
          </a:p>
        </p:txBody>
      </p:sp>
    </p:spTree>
    <p:extLst>
      <p:ext uri="{BB962C8B-B14F-4D97-AF65-F5344CB8AC3E}">
        <p14:creationId xmlns:p14="http://schemas.microsoft.com/office/powerpoint/2010/main" val="2087370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Budget</a:t>
            </a:r>
            <a:endParaRPr lang="en-US" dirty="0"/>
          </a:p>
        </p:txBody>
      </p:sp>
      <p:sp>
        <p:nvSpPr>
          <p:cNvPr id="3" name="Content Placeholder 2"/>
          <p:cNvSpPr>
            <a:spLocks noGrp="1"/>
          </p:cNvSpPr>
          <p:nvPr>
            <p:ph idx="1"/>
          </p:nvPr>
        </p:nvSpPr>
        <p:spPr/>
        <p:txBody>
          <a:bodyPr/>
          <a:lstStyle/>
          <a:p>
            <a:r>
              <a:rPr lang="en-US" dirty="0" smtClean="0"/>
              <a:t>As winners of a special contest, you will receive $10,000 for your group to go on the vacation of a lifetime!</a:t>
            </a:r>
          </a:p>
          <a:p>
            <a:r>
              <a:rPr lang="en-US" dirty="0" smtClean="0"/>
              <a:t>There are just a few things to keep in mind…</a:t>
            </a:r>
            <a:endParaRPr lang="en-US" dirty="0"/>
          </a:p>
        </p:txBody>
      </p:sp>
    </p:spTree>
    <p:extLst>
      <p:ext uri="{BB962C8B-B14F-4D97-AF65-F5344CB8AC3E}">
        <p14:creationId xmlns:p14="http://schemas.microsoft.com/office/powerpoint/2010/main" val="40335391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62500" lnSpcReduction="20000"/>
          </a:bodyPr>
          <a:lstStyle/>
          <a:p>
            <a:pPr marL="342900" lvl="1"/>
            <a:r>
              <a:rPr lang="en-US" dirty="0">
                <a:hlinkClick r:id="rId2"/>
              </a:rPr>
              <a:t>http://www.expedia.com/Flight-Search-All?action=FlightSearchAll%40searchFlights&amp;origref=www.expedia.com%2FFlight-Search-All&amp;inpFlightRouteType=2&amp;inpDepartureLocations=Atlanta%2C+GA+%28ATL-All+Airports%29&amp;inpArrivalLocations=Rome%2C+Italy+%28ROM-All+Airports%29&amp;inpDepartureDates=12%2F06%2F2013&amp;inpArrivalDates=12%2F20%2F2013&amp;inpAdultCounts=3&amp;inpChildCounts=0&amp;inpChildAges=-1&amp;inpChildAges=-1&amp;inpChildAges=-1&amp;inpChildAges=-1&amp;inpChildAges=-1&amp;inpInfants=2&amp;inpFlightAirlinePreference=&amp;</a:t>
            </a:r>
            <a:r>
              <a:rPr lang="en-US" dirty="0" smtClean="0">
                <a:hlinkClick r:id="rId2"/>
              </a:rPr>
              <a:t>inpFlightClass=3</a:t>
            </a:r>
            <a:endParaRPr lang="en-US" dirty="0" smtClean="0"/>
          </a:p>
          <a:p>
            <a:pPr marL="342900" lvl="1"/>
            <a:r>
              <a:rPr lang="en-US" dirty="0">
                <a:hlinkClick r:id="rId3"/>
              </a:rPr>
              <a:t>http://www.expedia.com/carsearch?dagv=1&amp;subm=1&amp;fdrp=0&amp;styp=1&amp;locn=FCO&amp;date1=12/06/2013&amp;date2=12/20/2013&amp;vend=&amp;kind=1&amp;time1=1030AM&amp;time2=1030AM&amp;ttyp=2&amp;acop=2&amp;rdct=1</a:t>
            </a:r>
            <a:endParaRPr lang="en-US" dirty="0"/>
          </a:p>
          <a:p>
            <a:pPr marL="342900" lvl="1"/>
            <a:r>
              <a:rPr lang="en-US" dirty="0">
                <a:hlinkClick r:id="rId4"/>
              </a:rPr>
              <a:t>http://www.expedia.com/Rome-Hotels-Barcelo-Aran-Mantegna.h1680767.Hotel-Information?chkin=12%2F06%2F2013&amp;chkout=12%2F20%2F2013&amp;rm1=a3&amp;hwrqCacheKey=41cd5b7a-212a-4a8d-a923-6a0c62a8abfaHWRQ1382542453615&amp;c=e3fdf00d-d796-4965-b0e3-cb2001f1660d&amp;</a:t>
            </a:r>
            <a:endParaRPr lang="en-US" dirty="0"/>
          </a:p>
          <a:p>
            <a:pPr marL="342900" lvl="1"/>
            <a:endParaRPr lang="en-US" dirty="0"/>
          </a:p>
          <a:p>
            <a:endParaRPr lang="en-US" dirty="0"/>
          </a:p>
        </p:txBody>
      </p:sp>
    </p:spTree>
    <p:extLst>
      <p:ext uri="{BB962C8B-B14F-4D97-AF65-F5344CB8AC3E}">
        <p14:creationId xmlns:p14="http://schemas.microsoft.com/office/powerpoint/2010/main" val="324777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70000" lnSpcReduction="20000"/>
          </a:bodyPr>
          <a:lstStyle/>
          <a:p>
            <a:pPr marL="342900" lvl="1"/>
            <a:r>
              <a:rPr lang="en-US" dirty="0">
                <a:hlinkClick r:id="rId2"/>
              </a:rPr>
              <a:t>http://</a:t>
            </a:r>
            <a:r>
              <a:rPr lang="en-US" dirty="0" smtClean="0">
                <a:hlinkClick r:id="rId2"/>
              </a:rPr>
              <a:t>www.tripadvisor.com/Restaurant_Review-g187791-d3570028-Reviews-Pinsere_Roma-Rome_Lazio.html</a:t>
            </a:r>
            <a:endParaRPr lang="en-US" dirty="0" smtClean="0"/>
          </a:p>
          <a:p>
            <a:pPr marL="342900" lvl="1"/>
            <a:r>
              <a:rPr lang="en-US" dirty="0">
                <a:hlinkClick r:id="rId3"/>
              </a:rPr>
              <a:t>http://www.tripadvisor.com/Restaurant_Review-g187791-d2298454-Reviews-Osteria_del_Cavaliere-Rome_Lazio.html</a:t>
            </a:r>
            <a:endParaRPr lang="en-US" dirty="0"/>
          </a:p>
          <a:p>
            <a:pPr marL="342900" lvl="1"/>
            <a:r>
              <a:rPr lang="en-US" dirty="0">
                <a:hlinkClick r:id="rId4"/>
              </a:rPr>
              <a:t>http://</a:t>
            </a:r>
            <a:r>
              <a:rPr lang="en-US" dirty="0" smtClean="0">
                <a:hlinkClick r:id="rId4"/>
              </a:rPr>
              <a:t>goitaly.about.com/od/romeitaly/a/rome-december.htm</a:t>
            </a:r>
            <a:endParaRPr lang="en-US" dirty="0" smtClean="0"/>
          </a:p>
          <a:p>
            <a:pPr marL="342900" lvl="1"/>
            <a:r>
              <a:rPr lang="en-US" dirty="0">
                <a:hlinkClick r:id="rId5"/>
              </a:rPr>
              <a:t>http://</a:t>
            </a:r>
            <a:r>
              <a:rPr lang="en-US" dirty="0" smtClean="0">
                <a:hlinkClick r:id="rId5"/>
              </a:rPr>
              <a:t>www.gogobot.com/caffe-della-pace-rome-restaurant</a:t>
            </a:r>
            <a:endParaRPr lang="en-US" dirty="0" smtClean="0"/>
          </a:p>
          <a:p>
            <a:pPr marL="342900" lvl="1"/>
            <a:r>
              <a:rPr lang="en-US" dirty="0">
                <a:hlinkClick r:id="rId6"/>
              </a:rPr>
              <a:t>http://</a:t>
            </a:r>
            <a:r>
              <a:rPr lang="en-US" dirty="0" smtClean="0">
                <a:hlinkClick r:id="rId6"/>
              </a:rPr>
              <a:t>www.tripadvisor.com/Restaurant_Review-g187791-d1573090-Reviews-Osteria_Barberini-Rome_Lazio.html</a:t>
            </a:r>
            <a:endParaRPr lang="en-US" dirty="0" smtClean="0"/>
          </a:p>
          <a:p>
            <a:pPr marL="342900" lvl="1"/>
            <a:r>
              <a:rPr lang="en-US" dirty="0" smtClean="0">
                <a:hlinkClick r:id="rId7"/>
              </a:rPr>
              <a:t>http</a:t>
            </a:r>
            <a:r>
              <a:rPr lang="en-US" dirty="0">
                <a:hlinkClick r:id="rId7"/>
              </a:rPr>
              <a:t>://www.tripadvisor.com/Restaurant_Review-g187791-d3571857-Reviews-Baguetteria_del_Fico-Rome_Lazio.html</a:t>
            </a:r>
            <a:r>
              <a:rPr lang="en-US" dirty="0"/>
              <a:t> </a:t>
            </a:r>
          </a:p>
          <a:p>
            <a:r>
              <a:rPr lang="en-US" dirty="0">
                <a:hlinkClick r:id="rId8"/>
              </a:rPr>
              <a:t>http://www.viator.com/tours/Rome/Skip-the-Line-Ancient-Rome-and-Colosseum-Half-Day-Walking-Tour/d511-3731COLOSSEUM</a:t>
            </a:r>
            <a:endParaRPr lang="en-US" dirty="0"/>
          </a:p>
          <a:p>
            <a:r>
              <a:rPr lang="en-US" dirty="0">
                <a:hlinkClick r:id="rId9"/>
              </a:rPr>
              <a:t>http://www.elduenderistorante.it/coupon/</a:t>
            </a:r>
            <a:endParaRPr lang="en-US" dirty="0"/>
          </a:p>
          <a:p>
            <a:pPr marL="342900" lvl="1"/>
            <a:endParaRPr lang="en-US" dirty="0"/>
          </a:p>
          <a:p>
            <a:pPr marL="342900" lvl="1"/>
            <a:endParaRPr lang="en-US" dirty="0"/>
          </a:p>
          <a:p>
            <a:pPr marL="342900" lvl="1"/>
            <a:endParaRPr lang="en-US" dirty="0"/>
          </a:p>
          <a:p>
            <a:endParaRPr lang="en-US" dirty="0"/>
          </a:p>
        </p:txBody>
      </p:sp>
    </p:spTree>
    <p:extLst>
      <p:ext uri="{BB962C8B-B14F-4D97-AF65-F5344CB8AC3E}">
        <p14:creationId xmlns:p14="http://schemas.microsoft.com/office/powerpoint/2010/main" val="16996101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62500" lnSpcReduction="20000"/>
          </a:bodyPr>
          <a:lstStyle/>
          <a:p>
            <a:r>
              <a:rPr lang="en-US" dirty="0">
                <a:hlinkClick r:id="rId2"/>
              </a:rPr>
              <a:t>http://</a:t>
            </a:r>
            <a:r>
              <a:rPr lang="en-US" dirty="0" smtClean="0">
                <a:hlinkClick r:id="rId2"/>
              </a:rPr>
              <a:t>www.tripadvisor.com/Restaurant_Review-g187791-d2184228-Reviews-I_Panizzeri-Rome_Lazio.html</a:t>
            </a:r>
            <a:endParaRPr lang="en-US" dirty="0"/>
          </a:p>
          <a:p>
            <a:r>
              <a:rPr lang="en-US" dirty="0">
                <a:hlinkClick r:id="rId3"/>
              </a:rPr>
              <a:t>http://www.rome.info/vatican/castel-sant-angelo/</a:t>
            </a:r>
            <a:endParaRPr lang="en-US" dirty="0"/>
          </a:p>
          <a:p>
            <a:r>
              <a:rPr lang="en-US" dirty="0">
                <a:hlinkClick r:id="rId4"/>
              </a:rPr>
              <a:t>http://www.tripadvisor.com/Restaurant_Review-g187791-d1381800-Reviews-Ad_Hoc-Rome_Lazio.html</a:t>
            </a:r>
            <a:endParaRPr lang="en-US" dirty="0"/>
          </a:p>
          <a:p>
            <a:r>
              <a:rPr lang="en-US" dirty="0">
                <a:hlinkClick r:id="rId5"/>
              </a:rPr>
              <a:t>http://travel.cnn.com/rome-brunch-spots-775181</a:t>
            </a:r>
            <a:endParaRPr lang="en-US" dirty="0"/>
          </a:p>
          <a:p>
            <a:r>
              <a:rPr lang="en-US" dirty="0">
                <a:hlinkClick r:id="rId6"/>
              </a:rPr>
              <a:t>http://www.viator.com/tours/Rome/Rome-Walking-Tour-and-Cooking-Class/d511-5034WALKFOOD</a:t>
            </a:r>
            <a:endParaRPr lang="en-US" dirty="0"/>
          </a:p>
          <a:p>
            <a:r>
              <a:rPr lang="en-US" dirty="0">
                <a:hlinkClick r:id="rId7"/>
              </a:rPr>
              <a:t>http://</a:t>
            </a:r>
            <a:r>
              <a:rPr lang="en-US" dirty="0" smtClean="0">
                <a:hlinkClick r:id="rId7"/>
              </a:rPr>
              <a:t>www.tripadvisor.com/Restaurant_Review-g187791-d2084902-Reviews-Opulentia-Rome_Lazio.html</a:t>
            </a:r>
            <a:endParaRPr lang="en-US" dirty="0" smtClean="0"/>
          </a:p>
          <a:p>
            <a:r>
              <a:rPr lang="en-US" dirty="0">
                <a:hlinkClick r:id="rId5"/>
              </a:rPr>
              <a:t>http://travel.cnn.com/rome-brunch-spots-775181</a:t>
            </a:r>
            <a:endParaRPr lang="en-US" dirty="0"/>
          </a:p>
          <a:p>
            <a:r>
              <a:rPr lang="en-US" dirty="0">
                <a:hlinkClick r:id="rId8"/>
              </a:rPr>
              <a:t>http://www.tripadvisor.com/Restaurant_Review-g187791-d3844357-Reviews-L_Arena_del_Gelato-Rome_Lazio.html</a:t>
            </a:r>
            <a:endParaRPr lang="en-US" dirty="0"/>
          </a:p>
          <a:p>
            <a:r>
              <a:rPr lang="en-US" dirty="0">
                <a:hlinkClick r:id="rId9"/>
              </a:rPr>
              <a:t>http://www.viator.com/tours/Rome/Imperial-Rome-Gladiator-Show-and-Dinner/d511-2466GLADPERFORM</a:t>
            </a:r>
            <a:endParaRPr lang="en-US" dirty="0"/>
          </a:p>
          <a:p>
            <a:endParaRPr lang="en-US" dirty="0"/>
          </a:p>
          <a:p>
            <a:endParaRPr lang="en-US" dirty="0"/>
          </a:p>
        </p:txBody>
      </p:sp>
    </p:spTree>
    <p:extLst>
      <p:ext uri="{BB962C8B-B14F-4D97-AF65-F5344CB8AC3E}">
        <p14:creationId xmlns:p14="http://schemas.microsoft.com/office/powerpoint/2010/main" val="19491637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85000" lnSpcReduction="20000"/>
          </a:bodyPr>
          <a:lstStyle/>
          <a:p>
            <a:r>
              <a:rPr lang="en-US" dirty="0">
                <a:hlinkClick r:id="rId2"/>
              </a:rPr>
              <a:t>http://travel.cnn.com/rome-brunch-spots-775181</a:t>
            </a:r>
            <a:endParaRPr lang="en-US" dirty="0"/>
          </a:p>
          <a:p>
            <a:r>
              <a:rPr lang="en-US" dirty="0">
                <a:hlinkClick r:id="rId3"/>
              </a:rPr>
              <a:t>http://www.viator.com/tours/Rome/Rome-Shopping-Tour-Castel-Romano-Designer-Outlet/d511-2872CASTEL</a:t>
            </a:r>
            <a:endParaRPr lang="en-US" dirty="0"/>
          </a:p>
          <a:p>
            <a:r>
              <a:rPr lang="en-US" dirty="0">
                <a:hlinkClick r:id="rId4"/>
              </a:rPr>
              <a:t>http://www.tripadvisor.com/Restaurant_Review-g187791-d1187387-Reviews-Ai_Tre_Scalini_Bottiglieria_dal_1895-Rome_Lazio.html</a:t>
            </a:r>
            <a:endParaRPr lang="en-US" dirty="0"/>
          </a:p>
          <a:p>
            <a:r>
              <a:rPr lang="en-US" dirty="0">
                <a:hlinkClick r:id="rId5"/>
              </a:rPr>
              <a:t>http://</a:t>
            </a:r>
            <a:r>
              <a:rPr lang="en-US" dirty="0" smtClean="0">
                <a:hlinkClick r:id="rId5"/>
              </a:rPr>
              <a:t>www.tripadvisor.com/Restaurant_Review-g187791-d782368-Reviews-La_Taverna_dei_Fori_Imperiali-Rome_Lazio.html</a:t>
            </a:r>
            <a:endParaRPr lang="en-US" dirty="0" smtClean="0"/>
          </a:p>
          <a:p>
            <a:pPr marL="342900" lvl="2" indent="-274320"/>
            <a:r>
              <a:rPr lang="en-US" dirty="0">
                <a:hlinkClick r:id="rId2"/>
              </a:rPr>
              <a:t>http://travel.cnn.com/rome-brunch-spots-775181</a:t>
            </a:r>
            <a:endParaRPr lang="en-US" dirty="0"/>
          </a:p>
          <a:p>
            <a:endParaRPr lang="en-US" dirty="0"/>
          </a:p>
          <a:p>
            <a:endParaRPr lang="en-US" dirty="0"/>
          </a:p>
        </p:txBody>
      </p:sp>
    </p:spTree>
    <p:extLst>
      <p:ext uri="{BB962C8B-B14F-4D97-AF65-F5344CB8AC3E}">
        <p14:creationId xmlns:p14="http://schemas.microsoft.com/office/powerpoint/2010/main" val="4035280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You must go somewhere outside of the United States</a:t>
            </a:r>
          </a:p>
          <a:p>
            <a:r>
              <a:rPr lang="en-US" dirty="0" smtClean="0"/>
              <a:t>You must keep track of EVERY expense for the trip (i.e. airfare, transportation, living, food, souvenirs, activities, etc.)</a:t>
            </a:r>
          </a:p>
          <a:p>
            <a:r>
              <a:rPr lang="en-US" dirty="0" smtClean="0"/>
              <a:t>You can go as long as you’d like, but each day of your trip must be outlined</a:t>
            </a:r>
          </a:p>
          <a:p>
            <a:r>
              <a:rPr lang="en-US" dirty="0" smtClean="0"/>
              <a:t>You need to site the websites you use to gain your information</a:t>
            </a:r>
          </a:p>
          <a:p>
            <a:r>
              <a:rPr lang="en-US" dirty="0" smtClean="0"/>
              <a:t>All information needs to be current and for the date(s) you plan to purchase it (hotel rates need to be for the days you plan to go, tours or sights must be operating during the time you plan to go, etc.)</a:t>
            </a:r>
            <a:endParaRPr lang="en-US" dirty="0"/>
          </a:p>
        </p:txBody>
      </p:sp>
    </p:spTree>
    <p:extLst>
      <p:ext uri="{BB962C8B-B14F-4D97-AF65-F5344CB8AC3E}">
        <p14:creationId xmlns:p14="http://schemas.microsoft.com/office/powerpoint/2010/main" val="2336408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To Do</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You need to include meals every day and the place where you will eat them</a:t>
            </a:r>
          </a:p>
          <a:p>
            <a:r>
              <a:rPr lang="en-US" dirty="0" smtClean="0"/>
              <a:t>Think about how you will get from place to place</a:t>
            </a:r>
          </a:p>
          <a:p>
            <a:r>
              <a:rPr lang="en-US" dirty="0" smtClean="0"/>
              <a:t>You may visit more than one location, but make sure you keep track of your money!</a:t>
            </a:r>
          </a:p>
          <a:p>
            <a:r>
              <a:rPr lang="en-US" dirty="0" smtClean="0"/>
              <a:t>If things are in the country’s currency, please convert it to US dollars using the Google currency converter</a:t>
            </a:r>
          </a:p>
          <a:p>
            <a:r>
              <a:rPr lang="en-US" dirty="0" smtClean="0"/>
              <a:t>At the end of your project, include a page with all of your expenses added up</a:t>
            </a:r>
            <a:endParaRPr lang="en-US" dirty="0"/>
          </a:p>
        </p:txBody>
      </p:sp>
    </p:spTree>
    <p:extLst>
      <p:ext uri="{BB962C8B-B14F-4D97-AF65-F5344CB8AC3E}">
        <p14:creationId xmlns:p14="http://schemas.microsoft.com/office/powerpoint/2010/main" val="218015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a:t>
            </a:r>
            <a:endParaRPr lang="en-US" dirty="0"/>
          </a:p>
        </p:txBody>
      </p:sp>
      <p:sp>
        <p:nvSpPr>
          <p:cNvPr id="3" name="Content Placeholder 2"/>
          <p:cNvSpPr>
            <a:spLocks noGrp="1"/>
          </p:cNvSpPr>
          <p:nvPr>
            <p:ph idx="1"/>
          </p:nvPr>
        </p:nvSpPr>
        <p:spPr/>
        <p:txBody>
          <a:bodyPr>
            <a:normAutofit fontScale="92500"/>
          </a:bodyPr>
          <a:lstStyle/>
          <a:p>
            <a:r>
              <a:rPr lang="en-US" dirty="0" smtClean="0"/>
              <a:t>To present your information, you will need to create a </a:t>
            </a:r>
            <a:r>
              <a:rPr lang="en-US" dirty="0" err="1" smtClean="0"/>
              <a:t>Mooklet</a:t>
            </a:r>
            <a:r>
              <a:rPr lang="en-US" dirty="0" smtClean="0"/>
              <a:t>!</a:t>
            </a:r>
          </a:p>
          <a:p>
            <a:pPr lvl="1"/>
            <a:r>
              <a:rPr lang="en-US" dirty="0" smtClean="0"/>
              <a:t>Download the app “</a:t>
            </a:r>
            <a:r>
              <a:rPr lang="en-US" dirty="0" err="1" smtClean="0"/>
              <a:t>Mooklet</a:t>
            </a:r>
            <a:r>
              <a:rPr lang="en-US" dirty="0" smtClean="0"/>
              <a:t>” on your iPhone or iPad, or one checked out from the media center</a:t>
            </a:r>
          </a:p>
          <a:p>
            <a:pPr lvl="1"/>
            <a:r>
              <a:rPr lang="en-US" dirty="0" smtClean="0"/>
              <a:t>You can use the Bump app and the website bu.mp  to transfer pictures from your computer to your phone</a:t>
            </a:r>
          </a:p>
          <a:p>
            <a:pPr lvl="1"/>
            <a:r>
              <a:rPr lang="en-US" dirty="0" smtClean="0"/>
              <a:t>Here is a quick video about how to use </a:t>
            </a:r>
            <a:r>
              <a:rPr lang="en-US" dirty="0" err="1" smtClean="0"/>
              <a:t>Mooklet</a:t>
            </a:r>
            <a:r>
              <a:rPr lang="en-US" dirty="0" smtClean="0"/>
              <a:t>!</a:t>
            </a:r>
          </a:p>
          <a:p>
            <a:pPr lvl="2"/>
            <a:r>
              <a:rPr lang="en-US" dirty="0">
                <a:hlinkClick r:id="rId2"/>
              </a:rPr>
              <a:t>http://mooklet.in/</a:t>
            </a:r>
            <a:endParaRPr lang="en-US" dirty="0"/>
          </a:p>
        </p:txBody>
      </p:sp>
    </p:spTree>
    <p:extLst>
      <p:ext uri="{BB962C8B-B14F-4D97-AF65-F5344CB8AC3E}">
        <p14:creationId xmlns:p14="http://schemas.microsoft.com/office/powerpoint/2010/main" val="3891199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3200"/>
            <a:ext cx="8229600" cy="1143000"/>
          </a:xfrm>
        </p:spPr>
        <p:txBody>
          <a:bodyPr/>
          <a:lstStyle/>
          <a:p>
            <a:r>
              <a:rPr lang="en-US" dirty="0" smtClean="0"/>
              <a:t>Questions?</a:t>
            </a:r>
            <a:endParaRPr lang="en-US" dirty="0"/>
          </a:p>
        </p:txBody>
      </p:sp>
    </p:spTree>
    <p:extLst>
      <p:ext uri="{BB962C8B-B14F-4D97-AF65-F5344CB8AC3E}">
        <p14:creationId xmlns:p14="http://schemas.microsoft.com/office/powerpoint/2010/main" val="2592339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Here is an example of a project we made</a:t>
            </a:r>
            <a:endParaRPr lang="en-US" dirty="0"/>
          </a:p>
        </p:txBody>
      </p:sp>
    </p:spTree>
    <p:extLst>
      <p:ext uri="{BB962C8B-B14F-4D97-AF65-F5344CB8AC3E}">
        <p14:creationId xmlns:p14="http://schemas.microsoft.com/office/powerpoint/2010/main" val="3822633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Our Trip to Rome, Italy</a:t>
            </a:r>
            <a:endParaRPr lang="en-US" dirty="0"/>
          </a:p>
        </p:txBody>
      </p:sp>
      <p:sp>
        <p:nvSpPr>
          <p:cNvPr id="5" name="Subtitle 4"/>
          <p:cNvSpPr>
            <a:spLocks noGrp="1"/>
          </p:cNvSpPr>
          <p:nvPr>
            <p:ph type="subTitle" idx="1"/>
          </p:nvPr>
        </p:nvSpPr>
        <p:spPr/>
        <p:txBody>
          <a:bodyPr>
            <a:normAutofit/>
          </a:bodyPr>
          <a:lstStyle/>
          <a:p>
            <a:r>
              <a:rPr lang="en-US" dirty="0" smtClean="0"/>
              <a:t>By: Ms. Savannah, Ms. Courtney, and Ms. Katherine</a:t>
            </a:r>
            <a:endParaRPr lang="en-US" dirty="0"/>
          </a:p>
        </p:txBody>
      </p:sp>
    </p:spTree>
    <p:extLst>
      <p:ext uri="{BB962C8B-B14F-4D97-AF65-F5344CB8AC3E}">
        <p14:creationId xmlns:p14="http://schemas.microsoft.com/office/powerpoint/2010/main" val="1059750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Airfare</a:t>
            </a:r>
            <a:endParaRPr lang="en-US" dirty="0"/>
          </a:p>
        </p:txBody>
      </p:sp>
      <p:sp>
        <p:nvSpPr>
          <p:cNvPr id="3" name="Content Placeholder 2"/>
          <p:cNvSpPr>
            <a:spLocks noGrp="1"/>
          </p:cNvSpPr>
          <p:nvPr>
            <p:ph idx="1"/>
          </p:nvPr>
        </p:nvSpPr>
        <p:spPr/>
        <p:txBody>
          <a:bodyPr>
            <a:normAutofit/>
          </a:bodyPr>
          <a:lstStyle/>
          <a:p>
            <a:r>
              <a:rPr lang="en-US" dirty="0" smtClean="0"/>
              <a:t>Roundtrip from Hartsfield-Jackson International Airport in Atlanta, GA to Rome, Italy</a:t>
            </a:r>
          </a:p>
          <a:p>
            <a:pPr lvl="1"/>
            <a:r>
              <a:rPr lang="en-US" dirty="0" smtClean="0"/>
              <a:t>$1,115.40 per person</a:t>
            </a:r>
          </a:p>
          <a:p>
            <a:pPr lvl="1"/>
            <a:r>
              <a:rPr lang="en-US" dirty="0" smtClean="0"/>
              <a:t>Departing December 6, 2013 and returning December 13, </a:t>
            </a:r>
            <a:r>
              <a:rPr lang="en-US" dirty="0" smtClean="0"/>
              <a:t>2013</a:t>
            </a:r>
            <a:endParaRPr lang="en-US" dirty="0"/>
          </a:p>
        </p:txBody>
      </p:sp>
    </p:spTree>
    <p:extLst>
      <p:ext uri="{BB962C8B-B14F-4D97-AF65-F5344CB8AC3E}">
        <p14:creationId xmlns:p14="http://schemas.microsoft.com/office/powerpoint/2010/main" val="13328382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1836</TotalTime>
  <Words>845</Words>
  <Application>Microsoft Office PowerPoint</Application>
  <PresentationFormat>On-screen Show (4:3)</PresentationFormat>
  <Paragraphs>116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Austin</vt:lpstr>
      <vt:lpstr>Dream Vacation Project</vt:lpstr>
      <vt:lpstr>Budget</vt:lpstr>
      <vt:lpstr>What To Do</vt:lpstr>
      <vt:lpstr>What To Do</vt:lpstr>
      <vt:lpstr>Presentation</vt:lpstr>
      <vt:lpstr>Questions?</vt:lpstr>
      <vt:lpstr>Example</vt:lpstr>
      <vt:lpstr>Our Trip to Rome, Italy</vt:lpstr>
      <vt:lpstr>Airfare</vt:lpstr>
      <vt:lpstr>Car Rental</vt:lpstr>
      <vt:lpstr>Hotel</vt:lpstr>
      <vt:lpstr>Activities</vt:lpstr>
      <vt:lpstr>Activities</vt:lpstr>
      <vt:lpstr>Activities </vt:lpstr>
      <vt:lpstr>Activities</vt:lpstr>
      <vt:lpstr>Activities</vt:lpstr>
      <vt:lpstr>Activities</vt:lpstr>
      <vt:lpstr>Activities</vt:lpstr>
      <vt:lpstr>Amount Spent</vt:lpstr>
      <vt:lpstr>References</vt:lpstr>
      <vt:lpstr>References</vt:lpstr>
      <vt:lpstr>References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Dream Vacation Project</dc:title>
  <dc:creator>Savannah</dc:creator>
  <cp:lastModifiedBy>Savannah</cp:lastModifiedBy>
  <cp:revision>16</cp:revision>
  <dcterms:created xsi:type="dcterms:W3CDTF">2013-10-23T15:26:48Z</dcterms:created>
  <dcterms:modified xsi:type="dcterms:W3CDTF">2013-10-31T18:09:50Z</dcterms:modified>
</cp:coreProperties>
</file>